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83" r:id="rId2"/>
    <p:sldId id="284" r:id="rId3"/>
    <p:sldId id="289" r:id="rId4"/>
    <p:sldId id="282" r:id="rId5"/>
    <p:sldId id="291" r:id="rId6"/>
    <p:sldId id="281" r:id="rId7"/>
    <p:sldId id="287" r:id="rId8"/>
    <p:sldId id="277" r:id="rId9"/>
    <p:sldId id="293" r:id="rId10"/>
    <p:sldId id="296" r:id="rId11"/>
    <p:sldId id="288" r:id="rId12"/>
    <p:sldId id="292" r:id="rId13"/>
    <p:sldId id="271" r:id="rId14"/>
    <p:sldId id="280" r:id="rId15"/>
    <p:sldId id="285" r:id="rId16"/>
    <p:sldId id="261" r:id="rId17"/>
    <p:sldId id="278" r:id="rId18"/>
    <p:sldId id="26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B"/>
    <a:srgbClr val="DFE8F8"/>
    <a:srgbClr val="D70003"/>
    <a:srgbClr val="F9F9F9"/>
    <a:srgbClr val="E6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6"/>
    <p:restoredTop sz="92105"/>
  </p:normalViewPr>
  <p:slideViewPr>
    <p:cSldViewPr snapToGrid="0" snapToObjects="1">
      <p:cViewPr>
        <p:scale>
          <a:sx n="60" d="100"/>
          <a:sy n="60" d="100"/>
        </p:scale>
        <p:origin x="400" y="1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CD2D4-734D-C24C-8BB8-5E459062EA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FDA7E-A166-CD4A-976F-FA1F09F3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3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decide on the modelling approach I looked</a:t>
            </a:r>
            <a:r>
              <a:rPr lang="en-US" baseline="0" dirty="0" smtClean="0"/>
              <a:t> at whether the white pixels (foreground) is different for each category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5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Low: no queues</a:t>
            </a:r>
          </a:p>
          <a:p>
            <a:r>
              <a:rPr lang="en-US" dirty="0" smtClean="0"/>
              <a:t>Medium: queues starting to form, but not yet covering entire road</a:t>
            </a:r>
          </a:p>
          <a:p>
            <a:r>
              <a:rPr lang="en-US" dirty="0" smtClean="0"/>
              <a:t>High: queue covers the whole</a:t>
            </a:r>
            <a:r>
              <a:rPr lang="en-US" baseline="0" dirty="0" smtClean="0"/>
              <a:t> road area in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3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 values are correct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0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4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1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3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6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9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</a:t>
            </a:r>
            <a:r>
              <a:rPr lang="en-US" baseline="0" dirty="0" smtClean="0"/>
              <a:t> into a r</a:t>
            </a:r>
            <a:r>
              <a:rPr lang="en-US" dirty="0" smtClean="0"/>
              <a:t>egression problem: predicting</a:t>
            </a:r>
            <a:r>
              <a:rPr lang="en-US" baseline="0" dirty="0" smtClean="0"/>
              <a:t> number of cars in an image.</a:t>
            </a:r>
          </a:p>
          <a:p>
            <a:r>
              <a:rPr lang="en-US" baseline="0" dirty="0" smtClean="0"/>
              <a:t>To do this I needed labelled images with the number of cars.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3ED5-EA94-2149-827A-DB2009C6F9D5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B5CE-2510-F143-AEF8-53F32C3C71DC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2633-9260-CA43-BC8E-9FF555278E51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2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ato" charset="0"/>
                <a:ea typeface="Lato" charset="0"/>
                <a:cs typeface="Lato" charset="0"/>
              </a:defRPr>
            </a:lvl1pPr>
            <a:lvl2pPr>
              <a:defRPr b="0" i="0">
                <a:latin typeface="Lato" charset="0"/>
                <a:ea typeface="Lato" charset="0"/>
                <a:cs typeface="Lato" charset="0"/>
              </a:defRPr>
            </a:lvl2pPr>
            <a:lvl3pPr>
              <a:defRPr b="0" i="0">
                <a:latin typeface="Lato" charset="0"/>
                <a:ea typeface="Lato" charset="0"/>
                <a:cs typeface="Lato" charset="0"/>
              </a:defRPr>
            </a:lvl3pPr>
            <a:lvl4pPr>
              <a:defRPr b="0" i="0">
                <a:latin typeface="Lato" charset="0"/>
                <a:ea typeface="Lato" charset="0"/>
                <a:cs typeface="Lato" charset="0"/>
              </a:defRPr>
            </a:lvl4pPr>
            <a:lvl5pPr>
              <a:defRPr b="0" i="0"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99A98-736E-7248-B509-0FFC9D72BD7B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6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D20C-D022-084A-9B3A-DEA33EB5A910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95471-0BA7-974A-BE2C-3E3AE469F6C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0C883-4789-9143-A0F0-DD7D389627EE}" type="datetime1">
              <a:rPr lang="en-SG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B0B9-6787-0C4F-996F-DC8FE52B66C1}" type="datetime1">
              <a:rPr lang="en-SG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2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37626-6B03-6240-9FE5-D0173D932343}" type="datetime1">
              <a:rPr lang="en-SG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3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8284-C744-0143-B61E-B743DBFAAD67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0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CFE7-5F10-7A40-AB83-F7EA23C3B7F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66EAE-7AD3-434D-BBAB-05EB65F2C199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9329" y="6492875"/>
            <a:ext cx="972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9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swald Light" charset="0"/>
          <a:ea typeface="Oswald Light" charset="0"/>
          <a:cs typeface="Oswald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606" y="2883894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Traffic Image Analysis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606" y="533499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Extracting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real-time traffic volume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63" y="309687"/>
            <a:ext cx="9424988" cy="37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Conclusion &amp;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918" y="12585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The current model provides a direct estimation of road congestion in contrast to the proxy-based algorithm used by Google Maps.</a:t>
            </a:r>
          </a:p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However, the current model lacks the ability to estimate travel times.</a:t>
            </a:r>
          </a:p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To make better recommendations to commuters, the two approaches should be combined.</a:t>
            </a:r>
          </a:p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Not limited to traffic at checkpoints</a:t>
            </a: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Crowd counting</a:t>
            </a: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Wildlife census</a:t>
            </a: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Enumerating cells</a:t>
            </a:r>
            <a:endParaRPr lang="en-US" sz="20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322577" cy="2346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5109" y="228482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LinkedIn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Instructors and friends of </a:t>
            </a:r>
            <a:r>
              <a:rPr lang="en-US" dirty="0" smtClean="0"/>
              <a:t>DSI10 </a:t>
            </a:r>
            <a:r>
              <a:rPr lang="en-US" dirty="0" smtClean="0"/>
              <a:t>for the past 12 weeks!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3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017" y="5532437"/>
            <a:ext cx="2375647" cy="1325563"/>
          </a:xfrm>
        </p:spPr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2: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346059" y="121049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346059" y="398320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3110454" y="1210498"/>
            <a:ext cx="2700000" cy="27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87710" y="3387278"/>
            <a:ext cx="362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to" charset="0"/>
                <a:ea typeface="Lato" charset="0"/>
                <a:cs typeface="Lato" charset="0"/>
              </a:rPr>
              <a:t>How </a:t>
            </a:r>
            <a:r>
              <a:rPr lang="en-US" sz="2800" b="1" smtClean="0">
                <a:latin typeface="Lato" charset="0"/>
                <a:ea typeface="Lato" charset="0"/>
                <a:cs typeface="Lato" charset="0"/>
              </a:rPr>
              <a:t>many cars?</a:t>
            </a:r>
            <a:endParaRPr lang="en-US" sz="28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3110454" y="3983208"/>
            <a:ext cx="2700000" cy="2700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" r="11586"/>
          <a:stretch/>
        </p:blipFill>
        <p:spPr>
          <a:xfrm>
            <a:off x="4919733" y="708339"/>
            <a:ext cx="5541386" cy="56538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24708" y="708339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9481" y="5964234"/>
            <a:ext cx="4496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low        	    </a:t>
            </a:r>
            <a:r>
              <a:rPr lang="en-US" sz="1400" b="1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       medium	         high  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1696" y="2936384"/>
            <a:ext cx="9190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Lato" charset="0"/>
                <a:ea typeface="Lato" charset="0"/>
                <a:cs typeface="Lato" charset="0"/>
              </a:rPr>
              <a:t>White pixels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20" y="2376079"/>
            <a:ext cx="3914104" cy="1325563"/>
          </a:xfrm>
        </p:spPr>
        <p:txBody>
          <a:bodyPr/>
          <a:lstStyle/>
          <a:p>
            <a:r>
              <a:rPr lang="en-US" dirty="0" smtClean="0"/>
              <a:t>Model Architecture</a:t>
            </a:r>
            <a:br>
              <a:rPr lang="en-US" dirty="0" smtClean="0"/>
            </a:br>
            <a:r>
              <a:rPr lang="en-US" sz="2400" dirty="0" smtClean="0"/>
              <a:t>Convolutional LSTM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35008"/>
              </p:ext>
            </p:extLst>
          </p:nvPr>
        </p:nvGraphicFramePr>
        <p:xfrm>
          <a:off x="6219357" y="133923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time_distributed_1: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341755"/>
              </p:ext>
            </p:extLst>
          </p:nvPr>
        </p:nvGraphicFramePr>
        <p:xfrm>
          <a:off x="6084130" y="737184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time_distributed_2: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9296"/>
              </p:ext>
            </p:extLst>
          </p:nvPr>
        </p:nvGraphicFramePr>
        <p:xfrm>
          <a:off x="6277311" y="1341089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time_distributed_3: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969"/>
              </p:ext>
            </p:extLst>
          </p:nvPr>
        </p:nvGraphicFramePr>
        <p:xfrm>
          <a:off x="6142084" y="195722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time_distributed_4: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10205"/>
              </p:ext>
            </p:extLst>
          </p:nvPr>
        </p:nvGraphicFramePr>
        <p:xfrm>
          <a:off x="6277311" y="255857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time_distributed_5: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29929"/>
              </p:ext>
            </p:extLst>
          </p:nvPr>
        </p:nvGraphicFramePr>
        <p:xfrm>
          <a:off x="6142084" y="3187596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time_distributed_6: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79102"/>
              </p:ext>
            </p:extLst>
          </p:nvPr>
        </p:nvGraphicFramePr>
        <p:xfrm>
          <a:off x="6290190" y="376441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time_distributed_7: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131882"/>
              </p:ext>
            </p:extLst>
          </p:nvPr>
        </p:nvGraphicFramePr>
        <p:xfrm>
          <a:off x="6154963" y="435479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time_distributed_8: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29434"/>
              </p:ext>
            </p:extLst>
          </p:nvPr>
        </p:nvGraphicFramePr>
        <p:xfrm>
          <a:off x="6425418" y="4927150"/>
          <a:ext cx="2237453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7453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time_distributed_9: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Flatten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91407"/>
              </p:ext>
            </p:extLst>
          </p:nvPr>
        </p:nvGraphicFramePr>
        <p:xfrm>
          <a:off x="6715192" y="5496944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83971"/>
              </p:ext>
            </p:extLst>
          </p:nvPr>
        </p:nvGraphicFramePr>
        <p:xfrm>
          <a:off x="6728071" y="5928351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21137"/>
              </p:ext>
            </p:extLst>
          </p:nvPr>
        </p:nvGraphicFramePr>
        <p:xfrm>
          <a:off x="6728070" y="6334323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dense_2: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9280278" y="133923"/>
            <a:ext cx="0" cy="6586027"/>
          </a:xfrm>
          <a:prstGeom prst="straightConnector1">
            <a:avLst/>
          </a:prstGeom>
          <a:ln w="254000">
            <a:solidFill>
              <a:schemeClr val="bg2">
                <a:lumMod val="50000"/>
                <a:alpha val="36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6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1: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230148" y="1283208"/>
            <a:ext cx="432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5016392" y="1283208"/>
            <a:ext cx="2124000" cy="21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5016392" y="3479208"/>
            <a:ext cx="2124000" cy="21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4275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Low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8576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Medium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0151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High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7606636" y="1283419"/>
            <a:ext cx="4319789" cy="43197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24" y="831582"/>
            <a:ext cx="5873573" cy="4692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415" y="5788545"/>
            <a:ext cx="323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Lato" charset="0"/>
                <a:ea typeface="Lato" charset="0"/>
                <a:cs typeface="Lato" charset="0"/>
              </a:rPr>
              <a:t>Accuracy: 96%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5020" y="2376079"/>
            <a:ext cx="3914104" cy="1325563"/>
          </a:xfrm>
        </p:spPr>
        <p:txBody>
          <a:bodyPr/>
          <a:lstStyle/>
          <a:p>
            <a:r>
              <a:rPr lang="en-US" dirty="0" smtClean="0"/>
              <a:t>CNN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170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20887" r="17522" b="10004"/>
          <a:stretch/>
        </p:blipFill>
        <p:spPr>
          <a:xfrm>
            <a:off x="3464419" y="233646"/>
            <a:ext cx="8577328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918" y="12585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Jams at the Woodlands and </a:t>
            </a:r>
            <a:r>
              <a:rPr lang="en-US" sz="2000" dirty="0" err="1" smtClean="0">
                <a:latin typeface="Lato Light" charset="0"/>
                <a:ea typeface="Lato Light" charset="0"/>
                <a:cs typeface="Lato Light" charset="0"/>
              </a:rPr>
              <a:t>Tuas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checkpoints are a frequent occurrence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Picking the wrong time or checkpoint to travel can mean hours wasted in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traffic</a:t>
            </a:r>
            <a:endParaRPr lang="en-US" sz="20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026" name="Picture 2" descr="ome netizens said there were stuck in jams for about six hours at the Tuas Checkp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" y="2736144"/>
            <a:ext cx="4935071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96636" y="6442502"/>
            <a:ext cx="5172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Images: </a:t>
            </a: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www.straitstimes.com/singapore/travellers-endure-long-waits-at-tuas-and-woodlands-checkpoints-over-the-weekend</a:t>
            </a:r>
          </a:p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https://coconuts.co/singapore/news/tuas-checkpoint-ica-traffic-jam-motorists-several-hours-johor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/ </a:t>
            </a:r>
            <a:endParaRPr lang="en-US" sz="700" dirty="0">
              <a:solidFill>
                <a:schemeClr val="bg2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8" name="Picture 4" descr="iew of traffic jam at Tuas Checkpoint. (Photo: SINK – Singapore Ink/fb)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57" y="2736143"/>
            <a:ext cx="5268472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76" y="1401248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Lato Medium" charset="0"/>
                <a:ea typeface="Lato Medium" charset="0"/>
                <a:cs typeface="Lato Medium" charset="0"/>
              </a:rPr>
              <a:t>Websites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that 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display static images from the same traffic cameras API offered by LTA </a:t>
            </a:r>
            <a:endParaRPr lang="en-US" sz="2200" dirty="0" smtClean="0">
              <a:latin typeface="Lato Light" charset="0"/>
              <a:ea typeface="Lato Light" charset="0"/>
              <a:cs typeface="Lato Light" charset="0"/>
            </a:endParaRP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No information about trend</a:t>
            </a:r>
          </a:p>
          <a:p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"</a:t>
            </a:r>
            <a:r>
              <a:rPr lang="en-US" sz="2200" dirty="0">
                <a:latin typeface="Lato Medium" charset="0"/>
                <a:ea typeface="Lato Medium" charset="0"/>
                <a:cs typeface="Lato Medium" charset="0"/>
              </a:rPr>
              <a:t>Beat the Jam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"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app uses Google Maps API</a:t>
            </a: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Depends on crowd-sourced data; not always accurate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7" y="3441056"/>
            <a:ext cx="6302709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17" y="3441056"/>
            <a:ext cx="4032130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Currently available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36582" y="1475535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LTA’s traffic cameras API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~1 image per minute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3" y="1457907"/>
            <a:ext cx="7426703" cy="448569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34127" y="1294117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L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ow resolutions </a:t>
            </a:r>
          </a:p>
          <a:p>
            <a:pPr marL="0" indent="0">
              <a:buNone/>
            </a:pPr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 (640 x 480) 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Occlusion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Image limitations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40328"/>
            <a:ext cx="7068670" cy="5301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6" t="22095" r="7067" b="34873"/>
          <a:stretch/>
        </p:blipFill>
        <p:spPr>
          <a:xfrm>
            <a:off x="8418222" y="2998694"/>
            <a:ext cx="3616896" cy="354313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002306" y="2595282"/>
            <a:ext cx="2218765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221071" y="2613619"/>
            <a:ext cx="1197151" cy="3667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84018" y="4689258"/>
            <a:ext cx="3415916" cy="18401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4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75" y="2043752"/>
            <a:ext cx="3153656" cy="3145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8" y="2040239"/>
            <a:ext cx="4202868" cy="3159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8457"/>
          <a:stretch/>
        </p:blipFill>
        <p:spPr>
          <a:xfrm>
            <a:off x="8871207" y="2043753"/>
            <a:ext cx="3138599" cy="315642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70823" y="1732462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Original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2396" y="1736136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Cropped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77951" y="1764552"/>
            <a:ext cx="2301401" cy="307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Background </a:t>
            </a:r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subtraction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667827" y="1166337"/>
            <a:ext cx="1751527" cy="537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z="2500" smtClean="0">
                <a:solidFill>
                  <a:schemeClr val="accent2"/>
                </a:solidFill>
              </a:rPr>
              <a:t>Model input</a:t>
            </a:r>
            <a:endParaRPr lang="en-US" sz="25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33330" y="1643061"/>
            <a:ext cx="3181794" cy="35459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31175" y="2754335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76443" y="2754334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69916"/>
              </p:ext>
            </p:extLst>
          </p:nvPr>
        </p:nvGraphicFramePr>
        <p:xfrm>
          <a:off x="138806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57240"/>
              </p:ext>
            </p:extLst>
          </p:nvPr>
        </p:nvGraphicFramePr>
        <p:xfrm>
          <a:off x="138805" y="3595935"/>
          <a:ext cx="2295302" cy="150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23"/>
                <a:gridCol w="927279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Logistic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KNN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0.93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Lato" charset="0"/>
                          <a:ea typeface="Lato" charset="0"/>
                          <a:cs typeface="Lato" charset="0"/>
                        </a:rPr>
                        <a:t>0.91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39438"/>
              </p:ext>
            </p:extLst>
          </p:nvPr>
        </p:nvGraphicFramePr>
        <p:xfrm>
          <a:off x="3304862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797"/>
              </p:ext>
            </p:extLst>
          </p:nvPr>
        </p:nvGraphicFramePr>
        <p:xfrm>
          <a:off x="3304861" y="3595935"/>
          <a:ext cx="2295302" cy="751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291"/>
                <a:gridCol w="93801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9-layer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78189"/>
              </p:ext>
            </p:extLst>
          </p:nvPr>
        </p:nvGraphicFramePr>
        <p:xfrm>
          <a:off x="6470918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401832"/>
              </p:ext>
            </p:extLst>
          </p:nvPr>
        </p:nvGraphicFramePr>
        <p:xfrm>
          <a:off x="6470917" y="3595935"/>
          <a:ext cx="2295302" cy="184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438"/>
                <a:gridCol w="935864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3.89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12-layer Convolutional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ConvLSTM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5.85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17811"/>
              </p:ext>
            </p:extLst>
          </p:nvPr>
        </p:nvGraphicFramePr>
        <p:xfrm>
          <a:off x="9636974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21793"/>
              </p:ext>
            </p:extLst>
          </p:nvPr>
        </p:nvGraphicFramePr>
        <p:xfrm>
          <a:off x="9636973" y="3595935"/>
          <a:ext cx="2295302" cy="1340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221"/>
                <a:gridCol w="89508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Linear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XGBoost*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4.42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02435" y="2104783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7809" y="2104782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73184" y="2176641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1996" y="4935966"/>
            <a:ext cx="1340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*production model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47810"/>
              </p:ext>
            </p:extLst>
          </p:nvPr>
        </p:nvGraphicFramePr>
        <p:xfrm>
          <a:off x="138805" y="1450242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congested?”</a:t>
                      </a:r>
                      <a:endParaRPr lang="en-US" sz="2800" b="0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Oswald Medium" charset="0"/>
                        <a:ea typeface="Oswald Medium" charset="0"/>
                        <a:cs typeface="Oswald Medium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97186"/>
              </p:ext>
            </p:extLst>
          </p:nvPr>
        </p:nvGraphicFramePr>
        <p:xfrm>
          <a:off x="6470917" y="1450242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5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many cars?”</a:t>
                      </a:r>
                      <a:endParaRPr lang="en-US" sz="2800" b="0" i="0" dirty="0">
                        <a:solidFill>
                          <a:schemeClr val="accent5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6</a:t>
            </a:fld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8037" y="354097"/>
            <a:ext cx="4556838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Modelling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26" y="126268"/>
            <a:ext cx="6257771" cy="3327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11" y="3290881"/>
            <a:ext cx="6219960" cy="3365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6366" y="2717442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71888" y="1473944"/>
            <a:ext cx="184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Error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MAE)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=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2.5 cars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6301" y="4650318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Error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MAE) = 6.6 cars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7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26061" y="6468510"/>
            <a:ext cx="6051910" cy="2522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MORNING                                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  <a:sym typeface="Wingdings"/>
              </a:rPr>
              <a:t>                            EVENING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12528" y="3093959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45106"/>
              </p:ext>
            </p:extLst>
          </p:nvPr>
        </p:nvGraphicFramePr>
        <p:xfrm>
          <a:off x="4119812" y="3398885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Scraping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68508"/>
              </p:ext>
            </p:extLst>
          </p:nvPr>
        </p:nvGraphicFramePr>
        <p:xfrm>
          <a:off x="4119812" y="5420845"/>
          <a:ext cx="6537456" cy="5697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37456"/>
              </a:tblGrid>
              <a:tr h="569703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Heroku PostgreSQL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server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08995"/>
              </p:ext>
            </p:extLst>
          </p:nvPr>
        </p:nvGraphicFramePr>
        <p:xfrm>
          <a:off x="6838302" y="3398885"/>
          <a:ext cx="3818965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18965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Web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173715"/>
              </p:ext>
            </p:extLst>
          </p:nvPr>
        </p:nvGraphicFramePr>
        <p:xfrm>
          <a:off x="4119811" y="1857373"/>
          <a:ext cx="2295301" cy="5340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53406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LTA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API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7" name="Up-Down Arrow 26"/>
          <p:cNvSpPr/>
          <p:nvPr/>
        </p:nvSpPr>
        <p:spPr>
          <a:xfrm>
            <a:off x="5061277" y="2422596"/>
            <a:ext cx="430306" cy="898668"/>
          </a:xfrm>
          <a:prstGeom prst="up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5001574" y="4650161"/>
            <a:ext cx="490009" cy="7533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>
            <a:off x="8497534" y="4609964"/>
            <a:ext cx="500500" cy="76029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207753" y="2593258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1 minute </a:t>
            </a:r>
          </a:p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intervals</a:t>
            </a:r>
            <a:endParaRPr lang="en-US" sz="16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638019"/>
              </p:ext>
            </p:extLst>
          </p:nvPr>
        </p:nvGraphicFramePr>
        <p:xfrm>
          <a:off x="6860693" y="1134884"/>
          <a:ext cx="535752" cy="21614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5752"/>
              </a:tblGrid>
              <a:tr h="2161484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UI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946051" y="2700767"/>
            <a:ext cx="66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Images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199" y="4825244"/>
            <a:ext cx="66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Images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7405" y="4909811"/>
            <a:ext cx="66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Images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45" y="1134884"/>
            <a:ext cx="3260822" cy="2171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4" y="1077318"/>
            <a:ext cx="971756" cy="15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5490</TotalTime>
  <Words>495</Words>
  <Application>Microsoft Macintosh PowerPoint</Application>
  <PresentationFormat>Widescreen</PresentationFormat>
  <Paragraphs>165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Courier</vt:lpstr>
      <vt:lpstr>Helvetica Neue</vt:lpstr>
      <vt:lpstr>Lato</vt:lpstr>
      <vt:lpstr>Lato Light</vt:lpstr>
      <vt:lpstr>Lato Medium</vt:lpstr>
      <vt:lpstr>Lato Semibold</vt:lpstr>
      <vt:lpstr>Oswald Light</vt:lpstr>
      <vt:lpstr>Oswald Medium</vt:lpstr>
      <vt:lpstr>Wingdings</vt:lpstr>
      <vt:lpstr>Arial</vt:lpstr>
      <vt:lpstr>Office Theme</vt:lpstr>
      <vt:lpstr>Traffic Image Analysis</vt:lpstr>
      <vt:lpstr>Problem Statement</vt:lpstr>
      <vt:lpstr>Currently available resources</vt:lpstr>
      <vt:lpstr>Data</vt:lpstr>
      <vt:lpstr>Image limitations</vt:lpstr>
      <vt:lpstr>PowerPoint Presentation</vt:lpstr>
      <vt:lpstr>PowerPoint Presentation</vt:lpstr>
      <vt:lpstr>Modeling results</vt:lpstr>
      <vt:lpstr>Deployment</vt:lpstr>
      <vt:lpstr>Conclusion &amp; recommendations</vt:lpstr>
      <vt:lpstr>Thank you -</vt:lpstr>
      <vt:lpstr>Extra slides</vt:lpstr>
      <vt:lpstr>Step 2: regression</vt:lpstr>
      <vt:lpstr>PowerPoint Presentation</vt:lpstr>
      <vt:lpstr>Model Architecture Convolutional LSTM</vt:lpstr>
      <vt:lpstr>Step 1: classification</vt:lpstr>
      <vt:lpstr>CNN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ElaineZ</dc:creator>
  <cp:lastModifiedBy>ElaineZ</cp:lastModifiedBy>
  <cp:revision>218</cp:revision>
  <dcterms:created xsi:type="dcterms:W3CDTF">2019-11-07T04:42:38Z</dcterms:created>
  <dcterms:modified xsi:type="dcterms:W3CDTF">2019-12-05T04:59:20Z</dcterms:modified>
</cp:coreProperties>
</file>